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2"/>
  </p:notesMasterIdLst>
  <p:sldIdLst>
    <p:sldId id="362" r:id="rId2"/>
    <p:sldId id="364" r:id="rId3"/>
    <p:sldId id="352" r:id="rId4"/>
    <p:sldId id="329" r:id="rId5"/>
    <p:sldId id="303" r:id="rId6"/>
    <p:sldId id="275" r:id="rId7"/>
    <p:sldId id="305" r:id="rId8"/>
    <p:sldId id="328" r:id="rId9"/>
    <p:sldId id="339" r:id="rId10"/>
    <p:sldId id="265" r:id="rId11"/>
    <p:sldId id="355" r:id="rId12"/>
    <p:sldId id="360" r:id="rId13"/>
    <p:sldId id="261" r:id="rId14"/>
    <p:sldId id="282" r:id="rId15"/>
    <p:sldId id="304" r:id="rId16"/>
    <p:sldId id="270" r:id="rId17"/>
    <p:sldId id="331" r:id="rId18"/>
    <p:sldId id="343" r:id="rId19"/>
    <p:sldId id="357" r:id="rId20"/>
    <p:sldId id="358" r:id="rId21"/>
    <p:sldId id="359" r:id="rId22"/>
    <p:sldId id="332" r:id="rId23"/>
    <p:sldId id="333" r:id="rId24"/>
    <p:sldId id="345" r:id="rId25"/>
    <p:sldId id="353" r:id="rId26"/>
    <p:sldId id="346" r:id="rId27"/>
    <p:sldId id="347" r:id="rId28"/>
    <p:sldId id="350" r:id="rId29"/>
    <p:sldId id="348" r:id="rId30"/>
    <p:sldId id="344" r:id="rId31"/>
    <p:sldId id="351" r:id="rId32"/>
    <p:sldId id="349" r:id="rId33"/>
    <p:sldId id="361" r:id="rId34"/>
    <p:sldId id="335" r:id="rId35"/>
    <p:sldId id="342" r:id="rId36"/>
    <p:sldId id="334" r:id="rId37"/>
    <p:sldId id="341" r:id="rId38"/>
    <p:sldId id="336" r:id="rId39"/>
    <p:sldId id="365" r:id="rId40"/>
    <p:sldId id="337" r:id="rId41"/>
    <p:sldId id="366" r:id="rId42"/>
    <p:sldId id="338" r:id="rId43"/>
    <p:sldId id="271" r:id="rId44"/>
    <p:sldId id="368" r:id="rId45"/>
    <p:sldId id="272" r:id="rId46"/>
    <p:sldId id="273" r:id="rId47"/>
    <p:sldId id="340" r:id="rId48"/>
    <p:sldId id="354" r:id="rId49"/>
    <p:sldId id="279" r:id="rId50"/>
    <p:sldId id="280" r:id="rId51"/>
  </p:sldIdLst>
  <p:sldSz cx="9144000" cy="5143500" type="screen16x9"/>
  <p:notesSz cx="6858000" cy="9144000"/>
  <p:embeddedFontLst>
    <p:embeddedFont>
      <p:font typeface="Google Sans" panose="020B0604020202020204" charset="0"/>
      <p:regular r:id="rId53"/>
      <p:bold r:id="rId54"/>
      <p:italic r:id="rId55"/>
      <p:boldItalic r:id="rId56"/>
    </p:embeddedFont>
    <p:embeddedFont>
      <p:font typeface="Google Sans Medium" panose="020B0604020202020204" charset="0"/>
      <p:regular r:id="rId57"/>
      <p:bold r:id="rId58"/>
      <p:italic r:id="rId59"/>
      <p:boldItalic r:id="rId60"/>
    </p:embeddedFont>
    <p:embeddedFont>
      <p:font typeface="Helvetica" panose="020B0604020202020204" pitchFamily="34" charset="0"/>
      <p:regular r:id="rId61"/>
      <p:bold r:id="rId62"/>
      <p:italic r:id="rId63"/>
      <p:boldItalic r:id="rId64"/>
    </p:embeddedFont>
    <p:embeddedFont>
      <p:font typeface="Open Sans" panose="020B0606030504020204" pitchFamily="34" charset="0"/>
      <p:regular r:id="rId65"/>
      <p:bold r:id="rId66"/>
      <p:italic r:id="rId67"/>
      <p:boldItalic r:id="rId68"/>
    </p:embeddedFont>
    <p:embeddedFont>
      <p:font typeface="Roboto Mono Light" panose="00000009000000000000" pitchFamily="49"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86013" autoAdjust="0"/>
  </p:normalViewPr>
  <p:slideViewPr>
    <p:cSldViewPr snapToGrid="0">
      <p:cViewPr varScale="1">
        <p:scale>
          <a:sx n="94" d="100"/>
          <a:sy n="94" d="100"/>
        </p:scale>
        <p:origin x="88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Don’t forget that you’re writing API documentation for humans, not machines, so make it easy and enjoyable to work with;</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Google Sans" panose="020B0604020202020204" charset="0"/>
                <a:ea typeface="Google Sans" panose="020B0604020202020204" charset="0"/>
                <a:cs typeface="Google Sans" panose="020B0604020202020204" charset="0"/>
              </a:rPr>
              <a:t>S</a:t>
            </a:r>
            <a:r>
              <a:rPr lang="en-CA" dirty="0" err="1">
                <a:latin typeface="Google Sans" panose="020B0604020202020204" charset="0"/>
                <a:ea typeface="Google Sans" panose="020B0604020202020204" charset="0"/>
                <a:cs typeface="Google Sans" panose="020B0604020202020204" charset="0"/>
              </a:rPr>
              <a:t>creen</a:t>
            </a:r>
            <a:r>
              <a:rPr lang="en-CA" dirty="0">
                <a:latin typeface="Google Sans" panose="020B0604020202020204" charset="0"/>
                <a:ea typeface="Google Sans" panose="020B0604020202020204" charset="0"/>
                <a:cs typeface="Google Sans" panose="020B0604020202020204" charset="0"/>
              </a:rPr>
              <a:t> readers or keyboard navigation</a:t>
            </a:r>
          </a:p>
          <a:p>
            <a:endParaRPr lang="en-CA" dirty="0"/>
          </a:p>
        </p:txBody>
      </p:sp>
    </p:spTree>
    <p:extLst>
      <p:ext uri="{BB962C8B-B14F-4D97-AF65-F5344CB8AC3E}">
        <p14:creationId xmlns:p14="http://schemas.microsoft.com/office/powerpoint/2010/main" val="179265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870939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37797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00791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93097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extLst>
      <p:ext uri="{BB962C8B-B14F-4D97-AF65-F5344CB8AC3E}">
        <p14:creationId xmlns:p14="http://schemas.microsoft.com/office/powerpoint/2010/main" val="4155845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Open Sans" panose="020B0606030504020204" pitchFamily="34" charset="0"/>
              </a:rPr>
              <a:t> screen readers may read all capitalized links letter by letter which can be very difficult to comprehend.</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172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https://medium.com/valtech-design/inclusive-design-dd4e03f82094</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061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5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99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60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14"/>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6" name="Google Shape;4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14"/>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www.worcestershire.gov.uk/WCCSculp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D:\Workspace\Assets-and-Publications\Presentations-At-Conferences\DevFest2023\DevFest-On-Discord\Demo\Demo.html"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www.testdevlab.com/blog/using-aria-to-increase-digital-accessibil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162162"/>
            <a:ext cx="3433757" cy="2819176"/>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0" y="0"/>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Bring swagger and A11yship to API documentation</a:t>
            </a:r>
            <a:endParaRPr dirty="0"/>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1875750"/>
            <a:ext cx="5597911"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A11y is a Movement, Not Just an Abbreviation!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2396141"/>
            <a:ext cx="5597911" cy="949226"/>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3600" dirty="0"/>
              <a:t>Accessibility ≠ Disability</a:t>
            </a:r>
          </a:p>
        </p:txBody>
      </p:sp>
    </p:spTree>
    <p:extLst>
      <p:ext uri="{BB962C8B-B14F-4D97-AF65-F5344CB8AC3E}">
        <p14:creationId xmlns:p14="http://schemas.microsoft.com/office/powerpoint/2010/main" val="38174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C1D097-FFAA-4EF2-BAB0-A3FE7F22EA01}"/>
              </a:ext>
            </a:extLst>
          </p:cNvPr>
          <p:cNvSpPr txBox="1"/>
          <p:nvPr/>
        </p:nvSpPr>
        <p:spPr>
          <a:xfrm>
            <a:off x="2547257" y="2185639"/>
            <a:ext cx="6474279" cy="1938992"/>
          </a:xfrm>
          <a:prstGeom prst="rect">
            <a:avLst/>
          </a:prstGeom>
          <a:noFill/>
        </p:spPr>
        <p:txBody>
          <a:bodyPr wrap="square" rtlCol="0">
            <a:spAutoFit/>
          </a:bodyPr>
          <a:lstStyle/>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Low bandwidth or older tech/devices</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Low literacy or not being fluent</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New or infrequent users</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Difficulty clicking small targets</a:t>
            </a:r>
            <a:endParaRPr lang="en-CA" sz="2400" dirty="0">
              <a:latin typeface="Google Sans" panose="020B0604020202020204" charset="0"/>
              <a:ea typeface="Google Sans" panose="020B0604020202020204" charset="0"/>
              <a:cs typeface="Google Sans" panose="020B0604020202020204" charset="0"/>
            </a:endParaRP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Elderly people, People with Disabilities</a:t>
            </a:r>
            <a:endParaRPr lang="pt-BR" sz="2400" dirty="0">
              <a:latin typeface="Google Sans" panose="020B0604020202020204" charset="0"/>
              <a:ea typeface="Google Sans" panose="020B0604020202020204" charset="0"/>
              <a:cs typeface="Google Sans" panose="020B0604020202020204" charset="0"/>
            </a:endParaRPr>
          </a:p>
        </p:txBody>
      </p:sp>
      <p:pic>
        <p:nvPicPr>
          <p:cNvPr id="3074" name="Picture 2" descr="why care about benefits fraud - YXE Benefits Provides the Chambers Plan  Group Benefits in Saskatoon">
            <a:extLst>
              <a:ext uri="{FF2B5EF4-FFF2-40B4-BE49-F238E27FC236}">
                <a16:creationId xmlns:a16="http://schemas.microsoft.com/office/drawing/2014/main" id="{ABC227A8-364A-DE31-7075-3A525A2FF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917" y="81775"/>
            <a:ext cx="4422851" cy="187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45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264418"/>
            <a:ext cx="3433757" cy="2614663"/>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3" y="13"/>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Mind who you’re writing for. </a:t>
            </a:r>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4" name="Google Shape;254;p46"/>
          <p:cNvPicPr preferRelativeResize="0"/>
          <p:nvPr/>
        </p:nvPicPr>
        <p:blipFill>
          <a:blip r:embed="rId3"/>
          <a:srcRect/>
          <a:stretch/>
        </p:blipFill>
        <p:spPr>
          <a:xfrm>
            <a:off x="0" y="711949"/>
            <a:ext cx="9144003" cy="3273553"/>
          </a:xfrm>
          <a:prstGeom prst="rect">
            <a:avLst/>
          </a:prstGeom>
          <a:noFill/>
          <a:ln>
            <a:noFill/>
          </a:ln>
        </p:spPr>
      </p:pic>
      <p:sp>
        <p:nvSpPr>
          <p:cNvPr id="2" name="TextBox 1">
            <a:extLst>
              <a:ext uri="{FF2B5EF4-FFF2-40B4-BE49-F238E27FC236}">
                <a16:creationId xmlns:a16="http://schemas.microsoft.com/office/drawing/2014/main" id="{4572EE0E-1722-2906-5921-D83F77C9F201}"/>
              </a:ext>
            </a:extLst>
          </p:cNvPr>
          <p:cNvSpPr txBox="1"/>
          <p:nvPr/>
        </p:nvSpPr>
        <p:spPr>
          <a:xfrm>
            <a:off x="5583044" y="4661210"/>
            <a:ext cx="3456877"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b="0" i="0" u="none" strike="noStrike" dirty="0">
                <a:solidFill>
                  <a:srgbClr val="DF1B2B"/>
                </a:solidFill>
                <a:effectLst/>
                <a:latin typeface="Google Sans" panose="020B0604020202020204" charset="0"/>
                <a:ea typeface="Google Sans" panose="020B0604020202020204" charset="0"/>
                <a:cs typeface="Google Sans" panose="020B0604020202020204" charset="0"/>
                <a:hlinkClick r:id="rId4"/>
              </a:rPr>
              <a:t>Worcestershire County Council</a:t>
            </a:r>
            <a:r>
              <a:rPr lang="en-US" b="0" i="0" dirty="0">
                <a:solidFill>
                  <a:srgbClr val="41444D"/>
                </a:solidFill>
                <a:effectLst/>
                <a:latin typeface="Google Sans" panose="020B0604020202020204" charset="0"/>
                <a:ea typeface="Google Sans" panose="020B0604020202020204" charset="0"/>
                <a:cs typeface="Google Sans" panose="020B0604020202020204" charset="0"/>
              </a:rPr>
              <a:t> </a:t>
            </a:r>
            <a:endParaRPr lang="en-CA" dirty="0">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68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699" y="555600"/>
            <a:ext cx="544976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SCULPT Framework</a:t>
            </a:r>
            <a:endParaRPr b="1" dirty="0"/>
          </a:p>
        </p:txBody>
      </p:sp>
      <p:sp>
        <p:nvSpPr>
          <p:cNvPr id="181" name="Google Shape;181;p34"/>
          <p:cNvSpPr txBox="1">
            <a:spLocks noGrp="1"/>
          </p:cNvSpPr>
          <p:nvPr>
            <p:ph type="body" idx="1"/>
          </p:nvPr>
        </p:nvSpPr>
        <p:spPr>
          <a:xfrm>
            <a:off x="311700" y="1389600"/>
            <a:ext cx="76131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Structure (use headings and styles)</a:t>
            </a:r>
          </a:p>
          <a:p>
            <a:pPr marL="457200" lvl="0" indent="-330200" algn="l" rtl="0">
              <a:spcBef>
                <a:spcPts val="0"/>
              </a:spcBef>
              <a:spcAft>
                <a:spcPts val="0"/>
              </a:spcAft>
              <a:buSzPts val="1600"/>
              <a:buAutoNum type="arabicPeriod"/>
            </a:pPr>
            <a:r>
              <a:rPr lang="en-US" sz="2500" dirty="0" err="1">
                <a:solidFill>
                  <a:schemeClr val="dk1"/>
                </a:solidFill>
                <a:latin typeface="Google Sans"/>
                <a:ea typeface="Google Sans"/>
                <a:cs typeface="Google Sans"/>
                <a:sym typeface="Google Sans"/>
              </a:rPr>
              <a:t>Colour</a:t>
            </a:r>
            <a:r>
              <a:rPr lang="en-US" sz="2500" dirty="0">
                <a:solidFill>
                  <a:schemeClr val="dk1"/>
                </a:solidFill>
                <a:latin typeface="Google Sans"/>
                <a:ea typeface="Google Sans"/>
                <a:cs typeface="Google Sans"/>
                <a:sym typeface="Google Sans"/>
              </a:rPr>
              <a:t> and contrast</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Use of images </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Links</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Plain English</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Tables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latin typeface="Google Sans" panose="020B0604020202020204" charset="0"/>
                <a:ea typeface="Google Sans" panose="020B0604020202020204" charset="0"/>
                <a:cs typeface="Google Sans" panose="020B0604020202020204" charset="0"/>
              </a:rPr>
              <a:t>Structure is the way content within documents is organized.</a:t>
            </a:r>
          </a:p>
          <a:p>
            <a:r>
              <a:rPr lang="en-US" dirty="0">
                <a:latin typeface="Google Sans" panose="020B0604020202020204" charset="0"/>
                <a:ea typeface="Google Sans" panose="020B0604020202020204" charset="0"/>
                <a:cs typeface="Google Sans" panose="020B0604020202020204" charset="0"/>
              </a:rPr>
              <a:t>Semantic HTML: Use semantic HTML to structure your documentation. This helps screen readers and other assistive technologies understand the content better.</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8455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dirty="0">
                <a:solidFill>
                  <a:srgbClr val="111111"/>
                </a:solidFill>
                <a:latin typeface="Google Sans" panose="020B0604020202020204" charset="0"/>
                <a:ea typeface="Google Sans" panose="020B0604020202020204" charset="0"/>
                <a:cs typeface="Google Sans" panose="020B0604020202020204" charset="0"/>
              </a:rPr>
              <a:t>S</a:t>
            </a:r>
            <a:r>
              <a:rPr lang="en-US" b="0" i="0" dirty="0">
                <a:solidFill>
                  <a:srgbClr val="111111"/>
                </a:solidFill>
                <a:effectLst/>
                <a:latin typeface="Google Sans" panose="020B0604020202020204" charset="0"/>
                <a:ea typeface="Google Sans" panose="020B0604020202020204" charset="0"/>
                <a:cs typeface="Google Sans" panose="020B0604020202020204" charset="0"/>
              </a:rPr>
              <a:t>ighted users can scan a page for large or bold text to identify headings,</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Non-sighted users who rely on screen readers miss these visual cues. Adding section heading styles to your documents provides important semantic structure that screen readers can access.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Don’t use text size or emphasis (bold, underline, italic) as the sole means of identifying a heading.</a:t>
            </a:r>
          </a:p>
        </p:txBody>
      </p:sp>
    </p:spTree>
    <p:extLst>
      <p:ext uri="{BB962C8B-B14F-4D97-AF65-F5344CB8AC3E}">
        <p14:creationId xmlns:p14="http://schemas.microsoft.com/office/powerpoint/2010/main" val="3190836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Assign headings based on their hierarchy in the document.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The main title or description of the document should be assigned Heading 1. </a:t>
            </a:r>
          </a:p>
          <a:p>
            <a:pPr marL="127000" indent="0" algn="l">
              <a:buNone/>
            </a:pPr>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marL="127000" indent="0" algn="l">
              <a:buNone/>
            </a:pPr>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There should only be one Heading 1 element in your document.</a:t>
            </a: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Sub-headings of equal importance should follow as Heading 2. </a:t>
            </a: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These can be thought of as the main chapters of the document. </a:t>
            </a: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Headings at level 3 would break off from a Heading 2 element. </a:t>
            </a: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Any further sub-headings should continue this pattern (Heading 4, etc.). </a:t>
            </a: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Never skip a heading level (e.g., don’t go directly from a Heading 1 to a Heading 3).</a:t>
            </a:r>
            <a:endParaRPr lang="en-CA" sz="14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8226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Picture 1">
            <a:extLst>
              <a:ext uri="{FF2B5EF4-FFF2-40B4-BE49-F238E27FC236}">
                <a16:creationId xmlns:a16="http://schemas.microsoft.com/office/drawing/2014/main" id="{24C62FC7-650B-D4A9-63A6-5BE8BC53BE40}"/>
              </a:ext>
            </a:extLst>
          </p:cNvPr>
          <p:cNvPicPr>
            <a:picLocks noChangeAspect="1"/>
          </p:cNvPicPr>
          <p:nvPr/>
        </p:nvPicPr>
        <p:blipFill>
          <a:blip r:embed="rId3"/>
          <a:stretch>
            <a:fillRect/>
          </a:stretch>
        </p:blipFill>
        <p:spPr>
          <a:xfrm>
            <a:off x="3788230" y="0"/>
            <a:ext cx="4244899"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490653" y="555600"/>
            <a:ext cx="7665468" cy="755700"/>
          </a:xfrm>
        </p:spPr>
        <p:txBody>
          <a:bodyPr/>
          <a:lstStyle/>
          <a:p>
            <a:r>
              <a:rPr lang="en-CA" b="0" i="0" dirty="0">
                <a:solidFill>
                  <a:srgbClr val="242424"/>
                </a:solidFill>
                <a:effectLst/>
                <a:latin typeface="Google Sans" panose="020B0604020202020204" charset="0"/>
                <a:ea typeface="Google Sans" panose="020B0604020202020204" charset="0"/>
                <a:cs typeface="Google Sans" panose="020B0604020202020204" charset="0"/>
              </a:rPr>
              <a:t>Accessible Rich Internet Applications (ARIA) tags</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559378"/>
            <a:ext cx="8490330" cy="3518143"/>
          </a:xfrm>
        </p:spPr>
        <p:txBody>
          <a:bodyPr/>
          <a:lstStyle/>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r>
              <a:rPr lang="en-US" dirty="0">
                <a:solidFill>
                  <a:srgbClr val="111111"/>
                </a:solidFill>
                <a:latin typeface="Google Sans" panose="020B0604020202020204" charset="0"/>
                <a:ea typeface="Google Sans" panose="020B0604020202020204" charset="0"/>
                <a:cs typeface="Google Sans" panose="020B0604020202020204" charset="0"/>
              </a:rPr>
              <a:t>Role : What kind of element it is by checking its role, e.g., checkbox;</a:t>
            </a:r>
          </a:p>
          <a:p>
            <a:pPr algn="l"/>
            <a:r>
              <a:rPr lang="en-US" dirty="0">
                <a:solidFill>
                  <a:srgbClr val="111111"/>
                </a:solidFill>
                <a:latin typeface="Google Sans" panose="020B0604020202020204" charset="0"/>
                <a:ea typeface="Google Sans" panose="020B0604020202020204" charset="0"/>
                <a:cs typeface="Google Sans" panose="020B0604020202020204" charset="0"/>
              </a:rPr>
              <a:t>State : What state the element is in, e.g., checked/not checked;</a:t>
            </a:r>
          </a:p>
          <a:p>
            <a:pPr algn="l"/>
            <a:r>
              <a:rPr lang="en-US" dirty="0">
                <a:solidFill>
                  <a:srgbClr val="111111"/>
                </a:solidFill>
                <a:latin typeface="Google Sans" panose="020B0604020202020204" charset="0"/>
                <a:ea typeface="Google Sans" panose="020B0604020202020204" charset="0"/>
                <a:cs typeface="Google Sans" panose="020B0604020202020204" charset="0"/>
              </a:rPr>
              <a:t>Value: default or currently selected item</a:t>
            </a:r>
          </a:p>
          <a:p>
            <a:pPr algn="l"/>
            <a:r>
              <a:rPr lang="en-US" dirty="0">
                <a:solidFill>
                  <a:srgbClr val="111111"/>
                </a:solidFill>
                <a:latin typeface="Google Sans" panose="020B0604020202020204" charset="0"/>
                <a:ea typeface="Google Sans" panose="020B0604020202020204" charset="0"/>
                <a:cs typeface="Google Sans" panose="020B0604020202020204" charset="0"/>
              </a:rPr>
              <a:t>Name : The name of the element, e.g., “Sign up for our newsletter”</a:t>
            </a:r>
          </a:p>
          <a:p>
            <a:pPr algn="l"/>
            <a:r>
              <a:rPr lang="en-US" dirty="0">
                <a:solidFill>
                  <a:srgbClr val="111111"/>
                </a:solidFill>
                <a:latin typeface="Google Sans" panose="020B0604020202020204" charset="0"/>
                <a:ea typeface="Google Sans" panose="020B0604020202020204" charset="0"/>
                <a:cs typeface="Google Sans" panose="020B0604020202020204" charset="0"/>
              </a:rPr>
              <a:t>If you can use HTML a native HTML element or attribute, then do so</a:t>
            </a: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111111"/>
                </a:solidFill>
                <a:latin typeface="Google Sans" panose="020B0604020202020204" charset="0"/>
                <a:ea typeface="Google Sans" panose="020B0604020202020204" charset="0"/>
                <a:cs typeface="Google Sans" panose="020B0604020202020204" charset="0"/>
              </a:rPr>
              <a:t>                                            </a:t>
            </a:r>
            <a:r>
              <a:rPr lang="en-US" dirty="0">
                <a:solidFill>
                  <a:srgbClr val="111111"/>
                </a:solidFill>
                <a:latin typeface="Google Sans" panose="020B0604020202020204" charset="0"/>
                <a:ea typeface="Google Sans" panose="020B0604020202020204" charset="0"/>
                <a:cs typeface="Google Sans" panose="020B0604020202020204" charset="0"/>
                <a:hlinkClick r:id="rId3"/>
              </a:rPr>
              <a:t>Demo</a:t>
            </a:r>
            <a:endParaRPr lang="en-CA" dirty="0">
              <a:solidFill>
                <a:srgbClr val="111111"/>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676882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530678" y="146958"/>
            <a:ext cx="8262257" cy="669870"/>
          </a:xfrm>
        </p:spPr>
        <p:txBody>
          <a:bodyPr/>
          <a:lstStyle/>
          <a:p>
            <a:pPr algn="ctr"/>
            <a:r>
              <a:rPr lang="en-US" b="1"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0" i="0" dirty="0">
                <a:solidFill>
                  <a:srgbClr val="1A1A1A"/>
                </a:solidFill>
                <a:effectLst/>
                <a:latin typeface="Google Sans" panose="020B0604020202020204" charset="0"/>
                <a:ea typeface="Google Sans" panose="020B0604020202020204" charset="0"/>
                <a:cs typeface="Google Sans" panose="020B0604020202020204" charset="0"/>
              </a:rPr>
            </a:br>
            <a:r>
              <a:rPr lang="en-US" b="0"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endParaRPr lang="en-CA" dirty="0">
              <a:latin typeface="Google Sans" panose="020B0604020202020204" charset="0"/>
              <a:ea typeface="Google Sans" panose="020B0604020202020204" charset="0"/>
              <a:cs typeface="Google Sans" panose="020B0604020202020204" charset="0"/>
            </a:endParaRPr>
          </a:p>
        </p:txBody>
      </p:sp>
      <p:pic>
        <p:nvPicPr>
          <p:cNvPr id="2050" name="Picture 2">
            <a:extLst>
              <a:ext uri="{FF2B5EF4-FFF2-40B4-BE49-F238E27FC236}">
                <a16:creationId xmlns:a16="http://schemas.microsoft.com/office/drawing/2014/main" id="{302BB190-D6A8-37AA-5593-1F2D134E2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5" y="898071"/>
            <a:ext cx="9054790" cy="3743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5EC0E7-6474-1924-B121-614A188597DB}"/>
              </a:ext>
            </a:extLst>
          </p:cNvPr>
          <p:cNvSpPr txBox="1"/>
          <p:nvPr/>
        </p:nvSpPr>
        <p:spPr>
          <a:xfrm>
            <a:off x="4678136" y="4800865"/>
            <a:ext cx="3992335"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                                             Source : </a:t>
            </a:r>
            <a:r>
              <a:rPr lang="en-CA" dirty="0" err="1">
                <a:latin typeface="Google Sans" panose="020B0604020202020204" charset="0"/>
                <a:ea typeface="Google Sans" panose="020B0604020202020204" charset="0"/>
                <a:cs typeface="Google Sans" panose="020B0604020202020204" charset="0"/>
                <a:hlinkClick r:id="rId4"/>
              </a:rPr>
              <a:t>TestDevLab</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91778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err="1"/>
              <a:t>Colour</a:t>
            </a:r>
            <a:r>
              <a:rPr lang="en-US" dirty="0"/>
              <a:t> and contrast</a:t>
            </a:r>
            <a:br>
              <a:rPr lang="en-US" dirty="0"/>
            </a:b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036864"/>
            <a:ext cx="7650271" cy="3532136"/>
          </a:xfrm>
        </p:spPr>
        <p:txBody>
          <a:bodyPr/>
          <a:lstStyle/>
          <a:p>
            <a:pPr algn="l">
              <a:buFont typeface="Arial" panose="020B0604020202020204" pitchFamily="34" charset="0"/>
              <a:buChar char="•"/>
            </a:pPr>
            <a:r>
              <a:rPr lang="en-US" dirty="0" err="1">
                <a:solidFill>
                  <a:srgbClr val="111111"/>
                </a:solidFill>
                <a:latin typeface="Google Sans" panose="020B0604020202020204" charset="0"/>
                <a:ea typeface="Google Sans" panose="020B0604020202020204" charset="0"/>
                <a:cs typeface="Google Sans" panose="020B0604020202020204" charset="0"/>
              </a:rPr>
              <a:t>Colours</a:t>
            </a:r>
            <a:r>
              <a:rPr lang="en-US" dirty="0">
                <a:solidFill>
                  <a:srgbClr val="111111"/>
                </a:solidFill>
                <a:latin typeface="Google Sans" panose="020B0604020202020204" charset="0"/>
                <a:ea typeface="Google Sans" panose="020B0604020202020204" charset="0"/>
                <a:cs typeface="Google Sans" panose="020B0604020202020204" charset="0"/>
              </a:rPr>
              <a:t> on a screen can seem less vibrant in bright light, or sunshine.</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Contrast and resolution can vary greatly between screen and projectors.</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A very good contrast ratio (foreground text=black, background=white, ratio=21:1)</a:t>
            </a:r>
          </a:p>
          <a:p>
            <a:pPr algn="l">
              <a:buFont typeface="Arial" panose="020B0604020202020204" pitchFamily="34" charset="0"/>
              <a:buChar char="•"/>
            </a:pPr>
            <a:r>
              <a:rPr lang="en-US" i="0" dirty="0">
                <a:solidFill>
                  <a:srgbClr val="6C6C83"/>
                </a:solidFill>
                <a:effectLst/>
                <a:latin typeface="Google Sans" panose="020B0604020202020204" charset="0"/>
                <a:ea typeface="Google Sans" panose="020B0604020202020204" charset="0"/>
                <a:cs typeface="Google Sans" panose="020B0604020202020204" charset="0"/>
              </a:rPr>
              <a:t>A satisfactory contrast ratio (foreground text=#6C6C83, background=white, ratio=5.1:1)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r>
              <a:rPr lang="en-US" i="0" dirty="0">
                <a:solidFill>
                  <a:srgbClr val="A6A6A6"/>
                </a:solidFill>
                <a:effectLst/>
                <a:latin typeface="Google Sans" panose="020B0604020202020204" charset="0"/>
                <a:ea typeface="Google Sans" panose="020B0604020202020204" charset="0"/>
                <a:cs typeface="Google Sans" panose="020B0604020202020204" charset="0"/>
              </a:rPr>
              <a:t>A failing contrast ratio (foreground text=#A6A6A6, background=white, ratio=2.4:1)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953680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err="1"/>
              <a:t>Colour</a:t>
            </a:r>
            <a:r>
              <a:rPr lang="en-US" dirty="0"/>
              <a:t> and contrast</a:t>
            </a:r>
            <a:br>
              <a:rPr lang="en-US" dirty="0"/>
            </a:br>
            <a:endParaRPr lang="en-US"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Ensure that </a:t>
            </a:r>
            <a:r>
              <a:rPr lang="en-US" b="0" i="0" dirty="0" err="1">
                <a:solidFill>
                  <a:srgbClr val="444444"/>
                </a:solidFill>
                <a:effectLst/>
                <a:latin typeface="Google Sans" panose="020B0604020202020204" charset="0"/>
                <a:ea typeface="Google Sans" panose="020B0604020202020204" charset="0"/>
                <a:cs typeface="Google Sans" panose="020B0604020202020204" charset="0"/>
              </a:rPr>
              <a:t>colour</a:t>
            </a:r>
            <a:r>
              <a:rPr lang="en-US" b="0" i="0" dirty="0">
                <a:solidFill>
                  <a:srgbClr val="444444"/>
                </a:solidFill>
                <a:effectLst/>
                <a:latin typeface="Google Sans" panose="020B0604020202020204" charset="0"/>
                <a:ea typeface="Google Sans" panose="020B0604020202020204" charset="0"/>
                <a:cs typeface="Google Sans" panose="020B0604020202020204" charset="0"/>
              </a:rPr>
              <a:t> is not your only means of conveying information.</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Incorporate alternate means of communication—use labels, texture, shapes, and patterns—to prevent confusion among people with color blindness.</a:t>
            </a: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19177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03610" y="555600"/>
            <a:ext cx="441588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500872868"/>
              </p:ext>
            </p:extLst>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816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446048" y="555600"/>
            <a:ext cx="4044175"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3118538438"/>
              </p:ext>
            </p:extLst>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1026" name="Picture 2" descr="example line chart where each line is a different color">
            <a:extLst>
              <a:ext uri="{FF2B5EF4-FFF2-40B4-BE49-F238E27FC236}">
                <a16:creationId xmlns:a16="http://schemas.microsoft.com/office/drawing/2014/main" id="{F23568EB-4E2E-9080-79C7-DBA980650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57" y="141246"/>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64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3074" name="Picture 2" descr="in grayscale the lines on the example chart are indiscernible">
            <a:extLst>
              <a:ext uri="{FF2B5EF4-FFF2-40B4-BE49-F238E27FC236}">
                <a16:creationId xmlns:a16="http://schemas.microsoft.com/office/drawing/2014/main" id="{DCAEE3D1-CC7D-1D40-2576-E3FD96D18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45" y="130350"/>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1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2050" name="Picture 2" descr="example line chart where each line has different vertex shapes and patterns">
            <a:extLst>
              <a:ext uri="{FF2B5EF4-FFF2-40B4-BE49-F238E27FC236}">
                <a16:creationId xmlns:a16="http://schemas.microsoft.com/office/drawing/2014/main" id="{47AA0433-FC46-3FD0-7AAD-C17C23E94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47"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54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7546194" cy="755700"/>
          </a:xfrm>
        </p:spPr>
        <p:txBody>
          <a:bodyPr/>
          <a:lstStyle/>
          <a:p>
            <a:r>
              <a:rPr lang="en-US" dirty="0"/>
              <a:t>  Colors and Contrast - Recommendation</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Flipping your design or website into grayscale. </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Reviewing the design in grayscale will allow you to identify any elements that become more challenging to understand when color is stripped away.</a:t>
            </a: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908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4098" name="Picture 2" descr="in grayscale, differences in shapes and pattern remain visible">
            <a:extLst>
              <a:ext uri="{FF2B5EF4-FFF2-40B4-BE49-F238E27FC236}">
                <a16:creationId xmlns:a16="http://schemas.microsoft.com/office/drawing/2014/main" id="{1E841CBE-1EA2-35E8-886E-20ABEF39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00"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84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D0A72D-1F38-243F-65AE-E877BFE76315}"/>
              </a:ext>
            </a:extLst>
          </p:cNvPr>
          <p:cNvPicPr>
            <a:picLocks noChangeAspect="1"/>
          </p:cNvPicPr>
          <p:nvPr/>
        </p:nvPicPr>
        <p:blipFill>
          <a:blip r:embed="rId2"/>
          <a:stretch>
            <a:fillRect/>
          </a:stretch>
        </p:blipFill>
        <p:spPr>
          <a:xfrm>
            <a:off x="435495" y="1167324"/>
            <a:ext cx="8637814" cy="3217065"/>
          </a:xfrm>
          <a:prstGeom prst="rect">
            <a:avLst/>
          </a:prstGeom>
        </p:spPr>
      </p:pic>
      <p:sp>
        <p:nvSpPr>
          <p:cNvPr id="6" name="TextBox 5">
            <a:extLst>
              <a:ext uri="{FF2B5EF4-FFF2-40B4-BE49-F238E27FC236}">
                <a16:creationId xmlns:a16="http://schemas.microsoft.com/office/drawing/2014/main" id="{C7795EEA-7258-79CE-D714-910F71E1A33C}"/>
              </a:ext>
            </a:extLst>
          </p:cNvPr>
          <p:cNvSpPr txBox="1"/>
          <p:nvPr/>
        </p:nvSpPr>
        <p:spPr>
          <a:xfrm>
            <a:off x="4460488" y="4445620"/>
            <a:ext cx="891591" cy="307777"/>
          </a:xfrm>
          <a:prstGeom prst="rect">
            <a:avLst/>
          </a:prstGeom>
          <a:noFill/>
        </p:spPr>
        <p:txBody>
          <a:bodyPr wrap="none" rtlCol="0">
            <a:spAutoFit/>
          </a:bodyPr>
          <a:lstStyle/>
          <a:p>
            <a:r>
              <a:rPr lang="en-CA" dirty="0">
                <a:hlinkClick r:id="rId3"/>
              </a:rPr>
              <a:t>Swagger</a:t>
            </a:r>
            <a:endParaRPr lang="en-CA" dirty="0"/>
          </a:p>
        </p:txBody>
      </p:sp>
      <p:sp>
        <p:nvSpPr>
          <p:cNvPr id="2" name="TextBox 1">
            <a:extLst>
              <a:ext uri="{FF2B5EF4-FFF2-40B4-BE49-F238E27FC236}">
                <a16:creationId xmlns:a16="http://schemas.microsoft.com/office/drawing/2014/main" id="{E93EBCBB-DD6F-1950-CD7B-72097E860740}"/>
              </a:ext>
            </a:extLst>
          </p:cNvPr>
          <p:cNvSpPr txBox="1"/>
          <p:nvPr/>
        </p:nvSpPr>
        <p:spPr>
          <a:xfrm>
            <a:off x="636814" y="334736"/>
            <a:ext cx="3823674" cy="307777"/>
          </a:xfrm>
          <a:prstGeom prst="rect">
            <a:avLst/>
          </a:prstGeom>
          <a:noFill/>
        </p:spPr>
        <p:txBody>
          <a:bodyPr wrap="square" rtlCol="0">
            <a:spAutoFit/>
          </a:bodyPr>
          <a:lstStyle/>
          <a:p>
            <a:r>
              <a:rPr lang="en-CA" dirty="0"/>
              <a:t>Swagger Pet store API </a:t>
            </a:r>
          </a:p>
        </p:txBody>
      </p:sp>
    </p:spTree>
    <p:extLst>
      <p:ext uri="{BB962C8B-B14F-4D97-AF65-F5344CB8AC3E}">
        <p14:creationId xmlns:p14="http://schemas.microsoft.com/office/powerpoint/2010/main" val="36945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50826-1E32-2F0B-DCAE-3C70C03EF478}"/>
              </a:ext>
            </a:extLst>
          </p:cNvPr>
          <p:cNvPicPr>
            <a:picLocks noChangeAspect="1"/>
          </p:cNvPicPr>
          <p:nvPr/>
        </p:nvPicPr>
        <p:blipFill>
          <a:blip r:embed="rId2"/>
          <a:stretch>
            <a:fillRect/>
          </a:stretch>
        </p:blipFill>
        <p:spPr>
          <a:xfrm>
            <a:off x="453118" y="873285"/>
            <a:ext cx="8237764" cy="3396929"/>
          </a:xfrm>
          <a:prstGeom prst="rect">
            <a:avLst/>
          </a:prstGeom>
        </p:spPr>
      </p:pic>
      <p:sp>
        <p:nvSpPr>
          <p:cNvPr id="6" name="TextBox 5">
            <a:extLst>
              <a:ext uri="{FF2B5EF4-FFF2-40B4-BE49-F238E27FC236}">
                <a16:creationId xmlns:a16="http://schemas.microsoft.com/office/drawing/2014/main" id="{ED78020B-439F-9579-0D67-D8FBD7B57E9F}"/>
              </a:ext>
            </a:extLst>
          </p:cNvPr>
          <p:cNvSpPr txBox="1"/>
          <p:nvPr/>
        </p:nvSpPr>
        <p:spPr>
          <a:xfrm>
            <a:off x="4460488" y="4445620"/>
            <a:ext cx="891591" cy="307777"/>
          </a:xfrm>
          <a:prstGeom prst="rect">
            <a:avLst/>
          </a:prstGeom>
          <a:noFill/>
        </p:spPr>
        <p:txBody>
          <a:bodyPr wrap="none" rtlCol="0">
            <a:spAutoFit/>
          </a:bodyPr>
          <a:lstStyle/>
          <a:p>
            <a:r>
              <a:rPr lang="en-CA" dirty="0">
                <a:hlinkClick r:id="rId3"/>
              </a:rPr>
              <a:t>Swagger</a:t>
            </a:r>
            <a:endParaRPr lang="en-CA" dirty="0"/>
          </a:p>
        </p:txBody>
      </p:sp>
    </p:spTree>
    <p:extLst>
      <p:ext uri="{BB962C8B-B14F-4D97-AF65-F5344CB8AC3E}">
        <p14:creationId xmlns:p14="http://schemas.microsoft.com/office/powerpoint/2010/main" val="302413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Use of images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dirty="0">
                <a:solidFill>
                  <a:srgbClr val="444444"/>
                </a:solidFill>
                <a:latin typeface="Google Sans" panose="020B0604020202020204" charset="0"/>
                <a:ea typeface="Google Sans" panose="020B0604020202020204" charset="0"/>
                <a:cs typeface="Google Sans" panose="020B0604020202020204" charset="0"/>
              </a:rPr>
              <a:t>U</a:t>
            </a:r>
            <a:r>
              <a:rPr lang="en-US" b="0" i="0" dirty="0">
                <a:solidFill>
                  <a:srgbClr val="444444"/>
                </a:solidFill>
                <a:effectLst/>
                <a:latin typeface="Google Sans" panose="020B0604020202020204" charset="0"/>
                <a:ea typeface="Google Sans" panose="020B0604020202020204" charset="0"/>
                <a:cs typeface="Google Sans" panose="020B0604020202020204" charset="0"/>
              </a:rPr>
              <a:t>se images that support the text</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Never use an image instead of text</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correct image sizes (on the web it is best to have images around 150kb)</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alt text on images</a:t>
            </a:r>
          </a:p>
          <a:p>
            <a:pPr>
              <a:buFont typeface="Arial" panose="020B0604020202020204" pitchFamily="34" charset="0"/>
              <a:buChar char="•"/>
            </a:pPr>
            <a:r>
              <a:rPr lang="en-US" b="0" i="0" dirty="0">
                <a:solidFill>
                  <a:srgbClr val="333333"/>
                </a:solidFill>
                <a:effectLst/>
                <a:latin typeface="Google Sans" panose="020B0604020202020204" charset="0"/>
                <a:ea typeface="Google Sans" panose="020B0604020202020204" charset="0"/>
                <a:cs typeface="Google Sans" panose="020B0604020202020204" charset="0"/>
              </a:rPr>
              <a:t>When text that is intended to be read is presented as an image, screen readers and other assistive technologies cannot read text that’s contained inside an image. They will instead read the alt text provide!</a:t>
            </a: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79602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212529"/>
                </a:solidFill>
                <a:effectLst/>
                <a:latin typeface="Google Sans" panose="020B0604020202020204" charset="0"/>
                <a:ea typeface="Google Sans" panose="020B0604020202020204" charset="0"/>
                <a:cs typeface="Google Sans" panose="020B0604020202020204" charset="0"/>
              </a:rPr>
              <a:t>Raise your hands if you have heard this before in your eLearning courses:</a:t>
            </a:r>
          </a:p>
          <a:p>
            <a:pPr marL="127000" indent="0" algn="l">
              <a:buNone/>
            </a:pPr>
            <a:endParaRPr lang="en-US" b="0" i="0" dirty="0">
              <a:solidFill>
                <a:srgbClr val="212529"/>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212529"/>
                </a:solidFill>
                <a:latin typeface="Google Sans" panose="020B0604020202020204" charset="0"/>
                <a:ea typeface="Google Sans" panose="020B0604020202020204" charset="0"/>
                <a:cs typeface="Google Sans" panose="020B0604020202020204" charset="0"/>
              </a:rPr>
              <a:t>	</a:t>
            </a:r>
            <a:r>
              <a:rPr lang="en-US" b="0" i="0" dirty="0">
                <a:solidFill>
                  <a:srgbClr val="212529"/>
                </a:solidFill>
                <a:effectLst/>
                <a:latin typeface="Google Sans" panose="020B0604020202020204" charset="0"/>
                <a:ea typeface="Google Sans" panose="020B0604020202020204" charset="0"/>
                <a:cs typeface="Google Sans" panose="020B0604020202020204" charset="0"/>
              </a:rPr>
              <a:t>“See below for…”.</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“Look back at…”.</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“Click here for more information…”.</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“Refer to the blue box for…”.</a:t>
            </a:r>
          </a:p>
          <a:p>
            <a:pPr marL="127000" indent="0">
              <a:buNone/>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69960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CA" b="0" i="0" dirty="0">
                <a:solidFill>
                  <a:srgbClr val="333333"/>
                </a:solidFill>
                <a:effectLst/>
                <a:latin typeface="Google Sans" panose="020B0604020202020204" charset="0"/>
                <a:ea typeface="Google Sans" panose="020B0604020202020204" charset="0"/>
                <a:cs typeface="Google Sans" panose="020B0604020202020204" charset="0"/>
              </a:rPr>
              <a:t>A full website address written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"https://www.worcestershire.gov.uk/digital-worcestershire/sculpt-accessibility"</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Would be read out by a screen reader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 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t</a:t>
            </a:r>
            <a:r>
              <a:rPr lang="en-CA" b="0" i="0" dirty="0">
                <a:solidFill>
                  <a:srgbClr val="333333"/>
                </a:solidFill>
                <a:effectLst/>
                <a:latin typeface="Google Sans" panose="020B0604020202020204" charset="0"/>
                <a:ea typeface="Google Sans" panose="020B0604020202020204" charset="0"/>
                <a:cs typeface="Google Sans" panose="020B0604020202020204" charset="0"/>
              </a:rPr>
              <a:t> p s colon forward slash forward slash w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dot …….</a:t>
            </a:r>
          </a:p>
          <a:p>
            <a:pPr marL="127000" indent="0" algn="l">
              <a:buNone/>
            </a:pPr>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b="0" i="0" dirty="0">
                <a:solidFill>
                  <a:srgbClr val="333333"/>
                </a:solidFill>
                <a:effectLst/>
                <a:latin typeface="Google Sans" panose="020B0604020202020204" charset="0"/>
                <a:ea typeface="Google Sans" panose="020B0604020202020204" charset="0"/>
                <a:cs typeface="Google Sans" panose="020B0604020202020204" charset="0"/>
              </a:rPr>
              <a:t>Screen readers will read the URL letter by letter </a:t>
            </a:r>
            <a:endParaRPr lang="en-CA" b="0" i="0" dirty="0">
              <a:solidFill>
                <a:srgbClr val="333333"/>
              </a:solidFill>
              <a:effectLst/>
              <a:latin typeface="Google Sans" panose="020B0604020202020204" charset="0"/>
              <a:ea typeface="Google Sans" panose="020B0604020202020204" charset="0"/>
              <a:cs typeface="Google Sans" panose="020B0604020202020204" charset="0"/>
            </a:endParaRPr>
          </a:p>
          <a:p>
            <a:pPr algn="l"/>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Use more descriptive display text like </a:t>
            </a:r>
            <a:r>
              <a:rPr lang="en-US" b="1" dirty="0">
                <a:solidFill>
                  <a:srgbClr val="111111"/>
                </a:solidFill>
                <a:latin typeface="Google Sans" panose="020B0604020202020204" charset="0"/>
                <a:ea typeface="Google Sans" panose="020B0604020202020204" charset="0"/>
                <a:cs typeface="Google Sans" panose="020B0604020202020204" charset="0"/>
              </a:rPr>
              <a:t>S</a:t>
            </a:r>
            <a:r>
              <a:rPr lang="en-US" b="1" i="0" dirty="0">
                <a:solidFill>
                  <a:srgbClr val="111111"/>
                </a:solidFill>
                <a:effectLst/>
                <a:latin typeface="Google Sans" panose="020B0604020202020204" charset="0"/>
                <a:ea typeface="Google Sans" panose="020B0604020202020204" charset="0"/>
                <a:cs typeface="Google Sans" panose="020B0604020202020204" charset="0"/>
              </a:rPr>
              <a:t>culpt Accessibility page</a:t>
            </a:r>
            <a:r>
              <a:rPr lang="en-US" b="0" i="0" dirty="0">
                <a:solidFill>
                  <a:srgbClr val="111111"/>
                </a:solidFill>
                <a:effectLst/>
                <a:latin typeface="Google Sans" panose="020B0604020202020204" charset="0"/>
                <a:ea typeface="Google Sans" panose="020B0604020202020204" charset="0"/>
                <a:cs typeface="Google Sans" panose="020B0604020202020204" charset="0"/>
              </a:rPr>
              <a:t>.</a:t>
            </a:r>
            <a:endParaRPr lang="en-CA" b="0" i="0" dirty="0">
              <a:solidFill>
                <a:srgbClr val="333333"/>
              </a:solidFill>
              <a:effectLst/>
              <a:latin typeface="Google Sans" panose="020B0604020202020204" charset="0"/>
              <a:ea typeface="Google Sans" panose="020B0604020202020204" charset="0"/>
              <a:cs typeface="Google Sans" panose="020B0604020202020204" charset="0"/>
            </a:endParaRPr>
          </a:p>
          <a:p>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401282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F390-04AB-2819-EB6C-5F9EA0EEEF41}"/>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9B6EA4E-079C-A060-F390-9B86EBFE97B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224082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solidFill>
                  <a:srgbClr val="333333"/>
                </a:solidFill>
                <a:latin typeface="Google Sans" panose="020B0604020202020204" charset="0"/>
                <a:ea typeface="Google Sans" panose="020B0604020202020204" charset="0"/>
                <a:cs typeface="Google Sans" panose="020B0604020202020204" charset="0"/>
              </a:rPr>
              <a:t>Try to aim for an average reading age of 12. </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helps as many users as possible to understand your content.</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means avoiding using hard to understand language, such as jargon, unexplained acronyms and long words.</a:t>
            </a: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22550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r>
              <a:rPr lang="en-US" dirty="0">
                <a:solidFill>
                  <a:srgbClr val="333333"/>
                </a:solidFill>
                <a:latin typeface="Google Sans" panose="020B0604020202020204" charset="0"/>
                <a:ea typeface="Google Sans" panose="020B0604020202020204" charset="0"/>
                <a:cs typeface="Google Sans" panose="020B0604020202020204" charset="0"/>
              </a:rPr>
              <a:t>Use exact measurements when appropriate, such as “three” instead of “a few”.</a:t>
            </a:r>
          </a:p>
          <a:p>
            <a:r>
              <a:rPr lang="en-US" dirty="0">
                <a:solidFill>
                  <a:srgbClr val="333333"/>
                </a:solidFill>
                <a:latin typeface="Google Sans" panose="020B0604020202020204" charset="0"/>
                <a:ea typeface="Google Sans" panose="020B0604020202020204" charset="0"/>
                <a:cs typeface="Google Sans" panose="020B0604020202020204" charset="0"/>
              </a:rPr>
              <a:t>Use nouns instead of pronouns for third person references, even if it means being repetitive.</a:t>
            </a:r>
          </a:p>
          <a:p>
            <a:r>
              <a:rPr lang="en-US" dirty="0">
                <a:solidFill>
                  <a:srgbClr val="333333"/>
                </a:solidFill>
                <a:latin typeface="Google Sans" panose="020B0604020202020204" charset="0"/>
                <a:ea typeface="Google Sans" panose="020B0604020202020204" charset="0"/>
                <a:cs typeface="Google Sans" panose="020B0604020202020204" charset="0"/>
              </a:rPr>
              <a:t>Avoid assuming that users already know how to do things.</a:t>
            </a:r>
          </a:p>
          <a:p>
            <a:pPr marL="127000" indent="0">
              <a:buNone/>
            </a:pPr>
            <a:endParaRPr lang="en-US" dirty="0">
              <a:solidFill>
                <a:srgbClr val="333333"/>
              </a:solidFill>
              <a:latin typeface="Google Sans" panose="020B0604020202020204" charset="0"/>
              <a:ea typeface="Google Sans" panose="020B0604020202020204" charset="0"/>
              <a:cs typeface="Google Sans" panose="020B0604020202020204" charset="0"/>
            </a:endParaRP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59941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793" y="572710"/>
            <a:ext cx="6719207" cy="44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20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Tables really should be used for data and </a:t>
            </a:r>
            <a:r>
              <a:rPr lang="en-US" b="1" i="0" dirty="0">
                <a:solidFill>
                  <a:srgbClr val="333333"/>
                </a:solidFill>
                <a:effectLst/>
                <a:latin typeface="Google Sans" panose="020B0604020202020204" charset="0"/>
                <a:ea typeface="Google Sans" panose="020B0604020202020204" charset="0"/>
                <a:cs typeface="Google Sans" panose="020B0604020202020204" charset="0"/>
              </a:rPr>
              <a:t>not </a:t>
            </a:r>
            <a:r>
              <a:rPr lang="en-US" b="0" i="0" dirty="0">
                <a:solidFill>
                  <a:srgbClr val="333333"/>
                </a:solidFill>
                <a:effectLst/>
                <a:latin typeface="Google Sans" panose="020B0604020202020204" charset="0"/>
                <a:ea typeface="Google Sans" panose="020B0604020202020204" charset="0"/>
                <a:cs typeface="Google Sans" panose="020B0604020202020204" charset="0"/>
              </a:rPr>
              <a:t>used to facilitate page or document layouts. </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When using tables to present data or information make sure you use a simple table structure with column headers, making sure that the tables don't contain split cells, merged cells, or nested tables (tables within tables).</a:t>
            </a:r>
          </a:p>
          <a:p>
            <a:pPr algn="l"/>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5514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Poorly formatted table make it very difficult for screen readers to navigate.</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Just imagine if you could only use the arrow keys on your keyboard to tab through the table, could you logically tab up, down and left to right to get to every single cell logically and easily? If not, it's not accessible.</a:t>
            </a:r>
          </a:p>
          <a:p>
            <a:pPr algn="l"/>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211310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3" name="Picture 2">
            <a:extLst>
              <a:ext uri="{FF2B5EF4-FFF2-40B4-BE49-F238E27FC236}">
                <a16:creationId xmlns:a16="http://schemas.microsoft.com/office/drawing/2014/main" id="{42928E5B-6D70-FFC7-0876-2AA4A418EF97}"/>
              </a:ext>
            </a:extLst>
          </p:cNvPr>
          <p:cNvPicPr>
            <a:picLocks noChangeAspect="1"/>
          </p:cNvPicPr>
          <p:nvPr/>
        </p:nvPicPr>
        <p:blipFill>
          <a:blip r:embed="rId3"/>
          <a:stretch>
            <a:fillRect/>
          </a:stretch>
        </p:blipFill>
        <p:spPr>
          <a:xfrm>
            <a:off x="1251" y="0"/>
            <a:ext cx="9141498" cy="5143500"/>
          </a:xfrm>
          <a:prstGeom prst="rect">
            <a:avLst/>
          </a:prstGeom>
        </p:spPr>
      </p:pic>
    </p:spTree>
    <p:extLst>
      <p:ext uri="{BB962C8B-B14F-4D97-AF65-F5344CB8AC3E}">
        <p14:creationId xmlns:p14="http://schemas.microsoft.com/office/powerpoint/2010/main" val="1487938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555600"/>
            <a:ext cx="2955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Best Practices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algn="l"/>
            <a:r>
              <a:rPr lang="en-US" i="0" dirty="0">
                <a:solidFill>
                  <a:srgbClr val="242424"/>
                </a:solidFill>
                <a:effectLst/>
                <a:latin typeface="Google Sans" panose="020B0604020202020204" charset="0"/>
                <a:ea typeface="Google Sans" panose="020B0604020202020204" charset="0"/>
                <a:cs typeface="Google Sans" panose="020B0604020202020204" charset="0"/>
              </a:rPr>
              <a:t>Make large, clickable areas</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Not only does this help users with impaired vision or movement, it also helps users on touchscreen devices.</a:t>
            </a:r>
          </a:p>
          <a:p>
            <a:pPr algn="l"/>
            <a:r>
              <a:rPr lang="en-US" dirty="0">
                <a:solidFill>
                  <a:srgbClr val="242424"/>
                </a:solidFill>
                <a:latin typeface="Google Sans" panose="020B0604020202020204" charset="0"/>
                <a:ea typeface="Google Sans" panose="020B0604020202020204" charset="0"/>
                <a:cs typeface="Google Sans" panose="020B0604020202020204" charset="0"/>
              </a:rPr>
              <a:t>A</a:t>
            </a:r>
            <a:r>
              <a:rPr lang="en-US" b="0" i="0" dirty="0">
                <a:solidFill>
                  <a:srgbClr val="242424"/>
                </a:solidFill>
                <a:effectLst/>
                <a:latin typeface="Google Sans" panose="020B0604020202020204" charset="0"/>
                <a:ea typeface="Google Sans" panose="020B0604020202020204" charset="0"/>
                <a:cs typeface="Google Sans" panose="020B0604020202020204" charset="0"/>
              </a:rPr>
              <a:t>void jargon, ambiguity, or assumptions</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Do not capitalize all letters in links</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Do not use tooltips/</a:t>
            </a:r>
            <a:r>
              <a:rPr lang="en-US" b="0" i="0" dirty="0" err="1">
                <a:solidFill>
                  <a:srgbClr val="242424"/>
                </a:solidFill>
                <a:effectLst/>
                <a:latin typeface="Google Sans" panose="020B0604020202020204" charset="0"/>
                <a:ea typeface="Google Sans" panose="020B0604020202020204" charset="0"/>
                <a:cs typeface="Google Sans" panose="020B0604020202020204" charset="0"/>
              </a:rPr>
              <a:t>screentips</a:t>
            </a:r>
            <a:r>
              <a:rPr lang="en-US" b="0" i="0" dirty="0">
                <a:solidFill>
                  <a:srgbClr val="242424"/>
                </a:solidFill>
                <a:effectLst/>
                <a:latin typeface="Google Sans" panose="020B0604020202020204" charset="0"/>
                <a:ea typeface="Google Sans" panose="020B0604020202020204" charset="0"/>
                <a:cs typeface="Google Sans" panose="020B0604020202020204" charset="0"/>
              </a:rPr>
              <a:t> to add additional information</a:t>
            </a:r>
          </a:p>
          <a:p>
            <a:pPr algn="l"/>
            <a:endParaRPr lang="en-US" b="0" i="0" dirty="0">
              <a:solidFill>
                <a:srgbClr val="242424"/>
              </a:solidFill>
              <a:effectLst/>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555600"/>
            <a:ext cx="2955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Tools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r>
              <a:rPr lang="en-US" dirty="0">
                <a:latin typeface="Google Sans" panose="020B0604020202020204" charset="0"/>
                <a:ea typeface="Google Sans" panose="020B0604020202020204" charset="0"/>
                <a:cs typeface="Google Sans" panose="020B0604020202020204" charset="0"/>
              </a:rPr>
              <a:t>Lighthouse in Chrome </a:t>
            </a:r>
            <a:r>
              <a:rPr lang="en-US" dirty="0" err="1">
                <a:latin typeface="Google Sans" panose="020B0604020202020204" charset="0"/>
                <a:ea typeface="Google Sans" panose="020B0604020202020204" charset="0"/>
                <a:cs typeface="Google Sans" panose="020B0604020202020204" charset="0"/>
              </a:rPr>
              <a:t>DevTools</a:t>
            </a:r>
            <a:endParaRPr lang="en-US"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27980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Two Column Title</a:t>
            </a:r>
            <a:endParaRPr b="1"/>
          </a:p>
        </p:txBody>
      </p:sp>
      <p:sp>
        <p:nvSpPr>
          <p:cNvPr id="193" name="Google Shape;193;p36"/>
          <p:cNvSpPr txBox="1">
            <a:spLocks noGrp="1"/>
          </p:cNvSpPr>
          <p:nvPr>
            <p:ph type="body" idx="1"/>
          </p:nvPr>
        </p:nvSpPr>
        <p:spPr>
          <a:xfrm>
            <a:off x="311700" y="1152475"/>
            <a:ext cx="386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dirty="0">
                <a:solidFill>
                  <a:srgbClr val="3C4043"/>
                </a:solidFill>
                <a:latin typeface="Google Sans"/>
                <a:ea typeface="Google Sans"/>
                <a:cs typeface="Google Sans"/>
                <a:sym typeface="Google Sans"/>
              </a:rPr>
              <a:t>Lorem ipsum dolor sit amet, consectetur adipiscing elit. Suspendisse vehicula nulla a leo placerat, in convallis justo molestie. Ut id maximus mauris, vitae pharetra justo.</a:t>
            </a:r>
            <a:r>
              <a:rPr lang="en" sz="1500" dirty="0">
                <a:solidFill>
                  <a:schemeClr val="dk1"/>
                </a:solidFill>
                <a:latin typeface="Google Sans"/>
                <a:ea typeface="Google Sans"/>
                <a:cs typeface="Google Sans"/>
                <a:sym typeface="Google Sans"/>
              </a:rPr>
              <a:t> </a:t>
            </a:r>
            <a:endParaRPr sz="1500" dirty="0">
              <a:solidFill>
                <a:schemeClr val="dk1"/>
              </a:solidFill>
              <a:latin typeface="Google Sans"/>
              <a:ea typeface="Google Sans"/>
              <a:cs typeface="Google Sans"/>
              <a:sym typeface="Google Sans"/>
            </a:endParaRPr>
          </a:p>
        </p:txBody>
      </p:sp>
      <p:sp>
        <p:nvSpPr>
          <p:cNvPr id="194" name="Google Shape;194;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dirty="0"/>
              <a:t>Bullet one</a:t>
            </a:r>
            <a:endParaRPr dirty="0"/>
          </a:p>
          <a:p>
            <a:pPr marL="457200" lvl="0" indent="-330200" algn="l" rtl="0">
              <a:spcBef>
                <a:spcPts val="0"/>
              </a:spcBef>
              <a:spcAft>
                <a:spcPts val="0"/>
              </a:spcAft>
              <a:buSzPts val="1600"/>
              <a:buAutoNum type="arabicPeriod"/>
            </a:pPr>
            <a:r>
              <a:rPr lang="en" dirty="0"/>
              <a:t>Bullet two</a:t>
            </a:r>
            <a:endParaRPr dirty="0"/>
          </a:p>
          <a:p>
            <a:pPr marL="457200" lvl="0" indent="-330200" algn="l" rtl="0">
              <a:spcBef>
                <a:spcPts val="0"/>
              </a:spcBef>
              <a:spcAft>
                <a:spcPts val="0"/>
              </a:spcAft>
              <a:buSzPts val="1600"/>
              <a:buAutoNum type="arabicPeriod"/>
            </a:pPr>
            <a:r>
              <a:rPr lang="en" dirty="0"/>
              <a:t>Bullet three</a:t>
            </a:r>
            <a:endParaRPr dirty="0"/>
          </a:p>
          <a:p>
            <a:pPr marL="457200" lvl="0" indent="-330200" algn="l" rtl="0">
              <a:spcBef>
                <a:spcPts val="0"/>
              </a:spcBef>
              <a:spcAft>
                <a:spcPts val="0"/>
              </a:spcAft>
              <a:buSzPts val="1600"/>
              <a:buAutoNum type="arabicPeriod"/>
            </a:pPr>
            <a:r>
              <a:rPr lang="en" dirty="0"/>
              <a:t>Bullet four</a:t>
            </a:r>
            <a:endParaRPr dirty="0"/>
          </a:p>
          <a:p>
            <a:pPr marL="457200" lvl="0" indent="-330200" algn="l" rtl="0">
              <a:spcBef>
                <a:spcPts val="0"/>
              </a:spcBef>
              <a:spcAft>
                <a:spcPts val="0"/>
              </a:spcAft>
              <a:buSzPts val="1600"/>
              <a:buAutoNum type="arabicPeriod"/>
            </a:pPr>
            <a:r>
              <a:rPr lang="en" dirty="0"/>
              <a:t>Bullet five</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 name="Picture 1">
            <a:extLst>
              <a:ext uri="{FF2B5EF4-FFF2-40B4-BE49-F238E27FC236}">
                <a16:creationId xmlns:a16="http://schemas.microsoft.com/office/drawing/2014/main" id="{29C85D83-685B-0E54-9053-D864793A40A6}"/>
              </a:ext>
            </a:extLst>
          </p:cNvPr>
          <p:cNvPicPr>
            <a:picLocks noChangeAspect="1"/>
          </p:cNvPicPr>
          <p:nvPr/>
        </p:nvPicPr>
        <p:blipFill>
          <a:blip r:embed="rId3"/>
          <a:stretch>
            <a:fillRect/>
          </a:stretch>
        </p:blipFill>
        <p:spPr>
          <a:xfrm>
            <a:off x="2743949" y="0"/>
            <a:ext cx="4802349"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50%</a:t>
            </a:r>
            <a:endParaRPr b="1"/>
          </a:p>
        </p:txBody>
      </p:sp>
      <p:sp>
        <p:nvSpPr>
          <p:cNvPr id="200" name="Google Shape;200;p37"/>
          <p:cNvSpPr txBox="1">
            <a:spLocks noGrp="1"/>
          </p:cNvSpPr>
          <p:nvPr>
            <p:ph type="title" idx="2"/>
          </p:nvPr>
        </p:nvSpPr>
        <p:spPr>
          <a:xfrm>
            <a:off x="1037250" y="110482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Roboto Mono Light"/>
                <a:ea typeface="Roboto Mono Light"/>
                <a:cs typeface="Roboto Mono Light"/>
                <a:sym typeface="Roboto Mono Light"/>
              </a:rPr>
              <a:t>Use more than </a:t>
            </a:r>
            <a:endParaRPr>
              <a:latin typeface="Roboto Mono Light"/>
              <a:ea typeface="Roboto Mono Light"/>
              <a:cs typeface="Roboto Mono Light"/>
              <a:sym typeface="Roboto Mono Light"/>
            </a:endParaRPr>
          </a:p>
        </p:txBody>
      </p:sp>
      <p:sp>
        <p:nvSpPr>
          <p:cNvPr id="201" name="Google Shape;201;p37"/>
          <p:cNvSpPr txBox="1">
            <a:spLocks noGrp="1"/>
          </p:cNvSpPr>
          <p:nvPr>
            <p:ph type="title" idx="3"/>
          </p:nvPr>
        </p:nvSpPr>
        <p:spPr>
          <a:xfrm>
            <a:off x="1037250" y="315007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Roboto Mono Light"/>
                <a:ea typeface="Roboto Mono Light"/>
                <a:cs typeface="Roboto Mono Light"/>
                <a:sym typeface="Roboto Mono Light"/>
              </a:rPr>
              <a:t>of this large number slide    </a:t>
            </a:r>
            <a:endParaRPr dirty="0">
              <a:latin typeface="Roboto Mono Light"/>
              <a:ea typeface="Roboto Mono Light"/>
              <a:cs typeface="Roboto Mono Light"/>
              <a:sym typeface="Roboto Mono Light"/>
            </a:endParaRPr>
          </a:p>
        </p:txBody>
      </p:sp>
    </p:spTree>
    <p:extLst>
      <p:ext uri="{BB962C8B-B14F-4D97-AF65-F5344CB8AC3E}">
        <p14:creationId xmlns:p14="http://schemas.microsoft.com/office/powerpoint/2010/main" val="2179262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Arms of people holding speech bubbles with text thank you  in various languages">
            <a:extLst>
              <a:ext uri="{FF2B5EF4-FFF2-40B4-BE49-F238E27FC236}">
                <a16:creationId xmlns:a16="http://schemas.microsoft.com/office/drawing/2014/main" id="{78D5617C-FDED-F21E-9B88-9631B2608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54" y="1951264"/>
            <a:ext cx="596265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12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Simple quote or statement goes here. Ideally limit to four or five lines max.</a:t>
            </a:r>
            <a:endParaRPr dirty="0"/>
          </a:p>
        </p:txBody>
      </p:sp>
      <p:pic>
        <p:nvPicPr>
          <p:cNvPr id="233" name="Google Shape;233;p43"/>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C7692D75-64B9-4A5F-98A7-0E7DA9DE3C44}"/>
              </a:ext>
            </a:extLst>
          </p:cNvPr>
          <p:cNvPicPr>
            <a:picLocks noChangeAspect="1"/>
          </p:cNvPicPr>
          <p:nvPr/>
        </p:nvPicPr>
        <p:blipFill>
          <a:blip r:embed="rId3"/>
          <a:stretch>
            <a:fillRect/>
          </a:stretch>
        </p:blipFill>
        <p:spPr>
          <a:xfrm>
            <a:off x="0" y="137583"/>
            <a:ext cx="9144000" cy="4868333"/>
          </a:xfrm>
          <a:prstGeom prst="rect">
            <a:avLst/>
          </a:prstGeom>
        </p:spPr>
      </p:pic>
    </p:spTree>
    <p:extLst>
      <p:ext uri="{BB962C8B-B14F-4D97-AF65-F5344CB8AC3E}">
        <p14:creationId xmlns:p14="http://schemas.microsoft.com/office/powerpoint/2010/main" val="2079313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311700" y="1840275"/>
            <a:ext cx="2518500" cy="1462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50%</a:t>
            </a:r>
            <a:endParaRPr dirty="0"/>
          </a:p>
        </p:txBody>
      </p:sp>
      <p:sp>
        <p:nvSpPr>
          <p:cNvPr id="239" name="Google Shape;239;p44"/>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Use more than</a:t>
            </a:r>
            <a:endParaRPr dirty="0"/>
          </a:p>
        </p:txBody>
      </p:sp>
      <p:sp>
        <p:nvSpPr>
          <p:cNvPr id="240" name="Google Shape;240;p44"/>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Of this number slide</a:t>
            </a:r>
            <a:endParaRPr dirty="0"/>
          </a:p>
        </p:txBody>
      </p:sp>
      <p:pic>
        <p:nvPicPr>
          <p:cNvPr id="241" name="Google Shape;241;p44"/>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2289717" y="1263806"/>
            <a:ext cx="6854283" cy="308517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3200" dirty="0"/>
              <a:t>“If we include temporary and situational disabilities then the number is ~20 million. </a:t>
            </a:r>
            <a:br>
              <a:rPr lang="en-US" sz="3200" dirty="0"/>
            </a:br>
            <a:r>
              <a:rPr lang="en-US" sz="3200" dirty="0"/>
              <a:t>We go from benefitting less than 0.01% of users to around 7% of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extLst>
      <p:ext uri="{BB962C8B-B14F-4D97-AF65-F5344CB8AC3E}">
        <p14:creationId xmlns:p14="http://schemas.microsoft.com/office/powerpoint/2010/main" val="2883753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7B98-33D3-2128-A51F-BAA672C8B839}"/>
              </a:ext>
            </a:extLst>
          </p:cNvPr>
          <p:cNvSpPr>
            <a:spLocks noGrp="1"/>
          </p:cNvSpPr>
          <p:nvPr>
            <p:ph type="title"/>
          </p:nvPr>
        </p:nvSpPr>
        <p:spPr>
          <a:xfrm>
            <a:off x="2564780" y="1546301"/>
            <a:ext cx="6016970" cy="2869581"/>
          </a:xfrm>
        </p:spPr>
        <p:txBody>
          <a:bodyPr>
            <a:normAutofit fontScale="90000"/>
          </a:bodyPr>
          <a:lstStyle/>
          <a:p>
            <a:r>
              <a:rPr lang="pt-BR" b="1" i="0" dirty="0">
                <a:effectLst/>
                <a:latin typeface="Google Sans" panose="020B0604020202020204" charset="0"/>
                <a:ea typeface="Google Sans" panose="020B0604020202020204" charset="0"/>
                <a:cs typeface="Google Sans" panose="020B0604020202020204" charset="0"/>
              </a:rPr>
              <a:t>A11Y?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I18N?</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L10N?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UTF8?</a:t>
            </a:r>
            <a:br>
              <a:rPr lang="pt-BR" b="1" i="0" dirty="0">
                <a:effectLst/>
                <a:latin typeface="Google Sans" panose="020B0604020202020204" charset="0"/>
                <a:ea typeface="Google Sans" panose="020B0604020202020204" charset="0"/>
                <a:cs typeface="Google Sans" panose="020B0604020202020204" charset="0"/>
              </a:rPr>
            </a:br>
            <a:r>
              <a:rPr lang="pt-BR" dirty="0">
                <a:latin typeface="Google Sans" panose="020B0604020202020204" charset="0"/>
                <a:ea typeface="Google Sans" panose="020B0604020202020204" charset="0"/>
                <a:cs typeface="Google Sans" panose="020B0604020202020204" charset="0"/>
              </a:rPr>
              <a:t>WTF?</a:t>
            </a:r>
            <a:br>
              <a:rPr lang="pt-BR"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21054534"/>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1879</TotalTime>
  <Words>1557</Words>
  <Application>Microsoft Office PowerPoint</Application>
  <PresentationFormat>On-screen Show (16:9)</PresentationFormat>
  <Paragraphs>176</Paragraphs>
  <Slides>50</Slides>
  <Notes>25</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Google Sans Medium</vt:lpstr>
      <vt:lpstr>Arial</vt:lpstr>
      <vt:lpstr>Open Sans</vt:lpstr>
      <vt:lpstr>Google Sans</vt:lpstr>
      <vt:lpstr>Roboto Mono Light</vt:lpstr>
      <vt:lpstr>Helvetica</vt:lpstr>
      <vt:lpstr>DevFest 2023</vt:lpstr>
      <vt:lpstr>Bring swagger and A11yship to API documentation</vt:lpstr>
      <vt:lpstr>PowerPoint Presentation</vt:lpstr>
      <vt:lpstr>PowerPoint Presentation</vt:lpstr>
      <vt:lpstr>PowerPoint Presentation</vt:lpstr>
      <vt:lpstr>PowerPoint Presentation</vt:lpstr>
      <vt:lpstr>“If we include temporary and situational disabilities then the number is ~20 million.  We go from benefitting less than 0.01% of users to around 7% of users.”</vt:lpstr>
      <vt:lpstr>PowerPoint Presentation</vt:lpstr>
      <vt:lpstr>Not legally required until 1990 with the signing of Americans with Disabilities Act.</vt:lpstr>
      <vt:lpstr>A11Y?  I18N? L10N?  UTF8? WTF? </vt:lpstr>
      <vt:lpstr>A11y is a Movement, Not Just an Abbreviation!</vt:lpstr>
      <vt:lpstr>Accessibility ≠ Disability</vt:lpstr>
      <vt:lpstr>PowerPoint Presentation</vt:lpstr>
      <vt:lpstr>Mind who you’re writing for. </vt:lpstr>
      <vt:lpstr>PowerPoint Presentation</vt:lpstr>
      <vt:lpstr>PowerPoint Presentation</vt:lpstr>
      <vt:lpstr>SCULPT Framework</vt:lpstr>
      <vt:lpstr>Structure</vt:lpstr>
      <vt:lpstr>Structure</vt:lpstr>
      <vt:lpstr>Structure</vt:lpstr>
      <vt:lpstr>Accessible Rich Internet Applications (ARIA) tags</vt:lpstr>
      <vt:lpstr>Using ARIA to Increase Digital Accessibility                       Using ARIA to Increase Digital Accessibility</vt:lpstr>
      <vt:lpstr>Colour and contrast </vt:lpstr>
      <vt:lpstr>Colour and contrast </vt:lpstr>
      <vt:lpstr>Colors alone</vt:lpstr>
      <vt:lpstr>Colors alone</vt:lpstr>
      <vt:lpstr>Alternate means of communication</vt:lpstr>
      <vt:lpstr>PowerPoint Presentation</vt:lpstr>
      <vt:lpstr>PowerPoint Presentation</vt:lpstr>
      <vt:lpstr>PowerPoint Presentation</vt:lpstr>
      <vt:lpstr>  Colors and Contrast - Recommendation</vt:lpstr>
      <vt:lpstr>PowerPoint Presentation</vt:lpstr>
      <vt:lpstr>PowerPoint Presentation</vt:lpstr>
      <vt:lpstr>PowerPoint Presentation</vt:lpstr>
      <vt:lpstr>Use of images</vt:lpstr>
      <vt:lpstr>Links (hyperlinks)</vt:lpstr>
      <vt:lpstr>Links (hyperlinks)</vt:lpstr>
      <vt:lpstr>PowerPoint Presentation</vt:lpstr>
      <vt:lpstr>Plain English</vt:lpstr>
      <vt:lpstr>Plain English</vt:lpstr>
      <vt:lpstr>Table Structure</vt:lpstr>
      <vt:lpstr>Table Structure</vt:lpstr>
      <vt:lpstr>PowerPoint Presentation</vt:lpstr>
      <vt:lpstr>Best Practices</vt:lpstr>
      <vt:lpstr>Tools</vt:lpstr>
      <vt:lpstr>Two Column Title</vt:lpstr>
      <vt:lpstr>PowerPoint Presentation</vt:lpstr>
      <vt:lpstr>50%</vt:lpstr>
      <vt:lpstr>PowerPoint Presentation</vt:lpstr>
      <vt:lpstr>Simple quote or statement goes here. Ideally limit to four or five lines max.</vt:lpstr>
      <vt:lpstr>50%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42</cp:revision>
  <dcterms:modified xsi:type="dcterms:W3CDTF">2023-12-13T04:43:12Z</dcterms:modified>
</cp:coreProperties>
</file>